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ext 0"/>
          <p:cNvSpPr txBox="1"/>
          <p:nvPr/>
        </p:nvSpPr>
        <p:spPr>
          <a:xfrm>
            <a:off x="837724" y="2848212"/>
            <a:ext cx="7468552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Linear Regression in Machine Learning</a:t>
            </a:r>
          </a:p>
        </p:txBody>
      </p:sp>
      <p:sp>
        <p:nvSpPr>
          <p:cNvPr id="122" name="Text 1"/>
          <p:cNvSpPr txBox="1"/>
          <p:nvPr/>
        </p:nvSpPr>
        <p:spPr>
          <a:xfrm>
            <a:off x="837724" y="4615219"/>
            <a:ext cx="7468552" cy="73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Understanding the foundational algorithm that powers predictive analytics and data-driven decision making across industries.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ext 0"/>
          <p:cNvSpPr txBox="1"/>
          <p:nvPr/>
        </p:nvSpPr>
        <p:spPr>
          <a:xfrm>
            <a:off x="5932170" y="453984"/>
            <a:ext cx="4184967" cy="36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900"/>
              </a:lnSpc>
              <a:defRPr sz="23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Why Master Linear Regression?</a:t>
            </a:r>
          </a:p>
        </p:txBody>
      </p:sp>
      <p:sp>
        <p:nvSpPr>
          <p:cNvPr id="250" name="Shape 1"/>
          <p:cNvSpPr/>
          <p:nvPr/>
        </p:nvSpPr>
        <p:spPr>
          <a:xfrm>
            <a:off x="5932170" y="1019531"/>
            <a:ext cx="8252460" cy="1435180"/>
          </a:xfrm>
          <a:prstGeom prst="roundRect">
            <a:avLst>
              <a:gd name="adj" fmla="val 1331"/>
            </a:avLst>
          </a:prstGeom>
          <a:solidFill>
            <a:srgbClr val="2F2B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5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9447" y="1146810"/>
            <a:ext cx="382073" cy="382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4460" y="1251823"/>
            <a:ext cx="171927" cy="171927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 2"/>
          <p:cNvSpPr txBox="1"/>
          <p:nvPr/>
        </p:nvSpPr>
        <p:spPr>
          <a:xfrm>
            <a:off x="6059447" y="1656158"/>
            <a:ext cx="1798992" cy="1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11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Foundation for Advanced ML</a:t>
            </a:r>
          </a:p>
        </p:txBody>
      </p:sp>
      <p:sp>
        <p:nvSpPr>
          <p:cNvPr id="254" name="Text 3"/>
          <p:cNvSpPr txBox="1"/>
          <p:nvPr/>
        </p:nvSpPr>
        <p:spPr>
          <a:xfrm>
            <a:off x="6059447" y="1919764"/>
            <a:ext cx="7997906" cy="394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Understanding linear regression provides the conceptual groundwork for neural networks, ensemble methods, and deep learning architectures.</a:t>
            </a:r>
          </a:p>
        </p:txBody>
      </p:sp>
      <p:sp>
        <p:nvSpPr>
          <p:cNvPr id="255" name="Shape 4"/>
          <p:cNvSpPr/>
          <p:nvPr/>
        </p:nvSpPr>
        <p:spPr>
          <a:xfrm>
            <a:off x="5932170" y="2581988"/>
            <a:ext cx="8252460" cy="1435180"/>
          </a:xfrm>
          <a:prstGeom prst="roundRect">
            <a:avLst>
              <a:gd name="adj" fmla="val 1331"/>
            </a:avLst>
          </a:prstGeom>
          <a:solidFill>
            <a:srgbClr val="2F2B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56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9447" y="2709266"/>
            <a:ext cx="382073" cy="382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 4" descr="Imag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4460" y="2814279"/>
            <a:ext cx="171927" cy="17192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ext 5"/>
          <p:cNvSpPr txBox="1"/>
          <p:nvPr/>
        </p:nvSpPr>
        <p:spPr>
          <a:xfrm>
            <a:off x="6059447" y="3218616"/>
            <a:ext cx="1394695" cy="1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11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Interpretability Matters</a:t>
            </a:r>
          </a:p>
        </p:txBody>
      </p:sp>
      <p:sp>
        <p:nvSpPr>
          <p:cNvPr id="259" name="Text 6"/>
          <p:cNvSpPr txBox="1"/>
          <p:nvPr/>
        </p:nvSpPr>
        <p:spPr>
          <a:xfrm>
            <a:off x="6059447" y="3482221"/>
            <a:ext cx="7997906" cy="19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Unlike black-box models, linear regression offers clear insights into how each variable influences predictions, crucial for business decisions.</a:t>
            </a:r>
          </a:p>
        </p:txBody>
      </p:sp>
      <p:sp>
        <p:nvSpPr>
          <p:cNvPr id="260" name="Shape 7"/>
          <p:cNvSpPr/>
          <p:nvPr/>
        </p:nvSpPr>
        <p:spPr>
          <a:xfrm>
            <a:off x="5932170" y="4144447"/>
            <a:ext cx="8252460" cy="1231345"/>
          </a:xfrm>
          <a:prstGeom prst="roundRect">
            <a:avLst>
              <a:gd name="adj" fmla="val 1552"/>
            </a:avLst>
          </a:prstGeom>
          <a:solidFill>
            <a:srgbClr val="2F2B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61" name="Image 5" descr="Imag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59447" y="4271724"/>
            <a:ext cx="382073" cy="382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 6" descr="Imag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4460" y="4376737"/>
            <a:ext cx="171927" cy="171927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Text 8"/>
          <p:cNvSpPr txBox="1"/>
          <p:nvPr/>
        </p:nvSpPr>
        <p:spPr>
          <a:xfrm>
            <a:off x="6059447" y="4781074"/>
            <a:ext cx="1363726" cy="17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11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Quick Implementation</a:t>
            </a:r>
          </a:p>
        </p:txBody>
      </p:sp>
      <p:sp>
        <p:nvSpPr>
          <p:cNvPr id="264" name="Text 9"/>
          <p:cNvSpPr txBox="1"/>
          <p:nvPr/>
        </p:nvSpPr>
        <p:spPr>
          <a:xfrm>
            <a:off x="6059447" y="5044678"/>
            <a:ext cx="7199178" cy="191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With just a few lines of code, you can build, train, and deploy a working model, making it ideal for rapid prototyping and analysis.</a:t>
            </a:r>
          </a:p>
        </p:txBody>
      </p:sp>
      <p:sp>
        <p:nvSpPr>
          <p:cNvPr id="265" name="Shape 10"/>
          <p:cNvSpPr/>
          <p:nvPr/>
        </p:nvSpPr>
        <p:spPr>
          <a:xfrm>
            <a:off x="5932170" y="5503069"/>
            <a:ext cx="8252460" cy="1435180"/>
          </a:xfrm>
          <a:prstGeom prst="roundRect">
            <a:avLst>
              <a:gd name="adj" fmla="val 1331"/>
            </a:avLst>
          </a:prstGeom>
          <a:solidFill>
            <a:srgbClr val="2F2B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66" name="Image 7" descr="Imag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59447" y="5630347"/>
            <a:ext cx="382073" cy="382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 8" descr="Imag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4460" y="5735359"/>
            <a:ext cx="171927" cy="171927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Text 11"/>
          <p:cNvSpPr txBox="1"/>
          <p:nvPr/>
        </p:nvSpPr>
        <p:spPr>
          <a:xfrm>
            <a:off x="6059447" y="6139696"/>
            <a:ext cx="1402403" cy="17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400"/>
              </a:lnSpc>
              <a:defRPr sz="11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Data-Driven Decisions</a:t>
            </a:r>
          </a:p>
        </p:txBody>
      </p:sp>
      <p:sp>
        <p:nvSpPr>
          <p:cNvPr id="269" name="Text 12"/>
          <p:cNvSpPr txBox="1"/>
          <p:nvPr/>
        </p:nvSpPr>
        <p:spPr>
          <a:xfrm>
            <a:off x="6059447" y="6403299"/>
            <a:ext cx="7997906" cy="191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Transform raw data into actionable predictions that drive strategy, optimise operations, and create competitive advantages across industries.</a:t>
            </a:r>
          </a:p>
        </p:txBody>
      </p:sp>
      <p:sp>
        <p:nvSpPr>
          <p:cNvPr id="270" name="Text 13"/>
          <p:cNvSpPr txBox="1"/>
          <p:nvPr/>
        </p:nvSpPr>
        <p:spPr>
          <a:xfrm>
            <a:off x="6123146" y="7224713"/>
            <a:ext cx="8061484" cy="394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"Start with linear regression to understand the fundamentals, then explore more complex models as your data and problems demand greater sophistication."</a:t>
            </a:r>
          </a:p>
        </p:txBody>
      </p:sp>
      <p:sp>
        <p:nvSpPr>
          <p:cNvPr id="271" name="Shape 14"/>
          <p:cNvSpPr/>
          <p:nvPr/>
        </p:nvSpPr>
        <p:spPr>
          <a:xfrm>
            <a:off x="5932170" y="7081480"/>
            <a:ext cx="15241" cy="694135"/>
          </a:xfrm>
          <a:prstGeom prst="rect">
            <a:avLst/>
          </a:prstGeom>
          <a:solidFill>
            <a:srgbClr val="FD505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xt 0"/>
          <p:cNvSpPr txBox="1"/>
          <p:nvPr/>
        </p:nvSpPr>
        <p:spPr>
          <a:xfrm>
            <a:off x="6272450" y="796884"/>
            <a:ext cx="6408819" cy="648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200"/>
              </a:lnSpc>
              <a:defRPr sz="4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What is Linear Regression?</a:t>
            </a:r>
          </a:p>
        </p:txBody>
      </p:sp>
      <p:sp>
        <p:nvSpPr>
          <p:cNvPr id="126" name="Text 1"/>
          <p:cNvSpPr txBox="1"/>
          <p:nvPr/>
        </p:nvSpPr>
        <p:spPr>
          <a:xfrm>
            <a:off x="6272450" y="1996320"/>
            <a:ext cx="3511989" cy="2823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Linear regression is a fundamental machine learning technique used to predict a continuous dependent variable based on one or more independent variables. It establishes a mathematical relationship by fitting a straight line through the data points.</a:t>
            </a:r>
          </a:p>
        </p:txBody>
      </p:sp>
      <p:sp>
        <p:nvSpPr>
          <p:cNvPr id="127" name="Text 2"/>
          <p:cNvSpPr txBox="1"/>
          <p:nvPr/>
        </p:nvSpPr>
        <p:spPr>
          <a:xfrm>
            <a:off x="6272450" y="5433417"/>
            <a:ext cx="3511989" cy="140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pPr>
            <a:r>
              <a:t>The basic equation is elegantly simple: </a:t>
            </a:r>
            <a:r>
              <a:rPr b="1"/>
              <a:t>Y = B₀ + B₁X</a:t>
            </a:r>
            <a:r>
              <a:t>, where Y is the predicted value, B₀ is the intercept, and B₁ is the slope coefficient.</a:t>
            </a:r>
          </a:p>
        </p:txBody>
      </p:sp>
      <p:sp>
        <p:nvSpPr>
          <p:cNvPr id="128" name="Text 3"/>
          <p:cNvSpPr txBox="1"/>
          <p:nvPr/>
        </p:nvSpPr>
        <p:spPr>
          <a:xfrm>
            <a:off x="10339982" y="2018824"/>
            <a:ext cx="2469358" cy="3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Common Applications</a:t>
            </a:r>
          </a:p>
        </p:txBody>
      </p:sp>
      <p:sp>
        <p:nvSpPr>
          <p:cNvPr id="129" name="Text 4"/>
          <p:cNvSpPr txBox="1"/>
          <p:nvPr/>
        </p:nvSpPr>
        <p:spPr>
          <a:xfrm>
            <a:off x="10339982" y="2573535"/>
            <a:ext cx="3511988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Predicting house prices based on size, number of bedrooms, and location</a:t>
            </a:r>
          </a:p>
        </p:txBody>
      </p:sp>
      <p:sp>
        <p:nvSpPr>
          <p:cNvPr id="130" name="Text 5"/>
          <p:cNvSpPr txBox="1"/>
          <p:nvPr/>
        </p:nvSpPr>
        <p:spPr>
          <a:xfrm>
            <a:off x="10339982" y="3730466"/>
            <a:ext cx="3511988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Forecasting sales revenue from advertising spend</a:t>
            </a:r>
          </a:p>
        </p:txBody>
      </p:sp>
      <p:sp>
        <p:nvSpPr>
          <p:cNvPr id="131" name="Text 6"/>
          <p:cNvSpPr txBox="1"/>
          <p:nvPr/>
        </p:nvSpPr>
        <p:spPr>
          <a:xfrm>
            <a:off x="10339982" y="4527946"/>
            <a:ext cx="3511988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Estimating student exam scores from study hours</a:t>
            </a:r>
          </a:p>
        </p:txBody>
      </p:sp>
      <p:sp>
        <p:nvSpPr>
          <p:cNvPr id="132" name="Text 7"/>
          <p:cNvSpPr txBox="1"/>
          <p:nvPr/>
        </p:nvSpPr>
        <p:spPr>
          <a:xfrm>
            <a:off x="10339982" y="5325428"/>
            <a:ext cx="3511988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Calculating insurance premiums from risk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 0"/>
          <p:cNvSpPr txBox="1"/>
          <p:nvPr/>
        </p:nvSpPr>
        <p:spPr>
          <a:xfrm>
            <a:off x="837724" y="1172289"/>
            <a:ext cx="6815436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Types of Linear Regression</a:t>
            </a:r>
          </a:p>
        </p:txBody>
      </p:sp>
      <p:sp>
        <p:nvSpPr>
          <p:cNvPr id="135" name="Shape 1"/>
          <p:cNvSpPr/>
          <p:nvPr/>
        </p:nvSpPr>
        <p:spPr>
          <a:xfrm>
            <a:off x="837723" y="2355056"/>
            <a:ext cx="6357820" cy="3032880"/>
          </a:xfrm>
          <a:prstGeom prst="roundRect">
            <a:avLst>
              <a:gd name="adj" fmla="val 1184"/>
            </a:avLst>
          </a:prstGeom>
          <a:solidFill>
            <a:srgbClr val="2F2B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Text 2"/>
          <p:cNvSpPr txBox="1"/>
          <p:nvPr/>
        </p:nvSpPr>
        <p:spPr>
          <a:xfrm>
            <a:off x="1077039" y="2594372"/>
            <a:ext cx="3211885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Simple Linear Regression</a:t>
            </a:r>
          </a:p>
        </p:txBody>
      </p:sp>
      <p:sp>
        <p:nvSpPr>
          <p:cNvPr id="137" name="Text 3"/>
          <p:cNvSpPr txBox="1"/>
          <p:nvPr/>
        </p:nvSpPr>
        <p:spPr>
          <a:xfrm>
            <a:off x="1077038" y="3089910"/>
            <a:ext cx="5879189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pPr>
            <a:r>
              <a:t>Uses </a:t>
            </a:r>
            <a:r>
              <a:rPr b="1"/>
              <a:t>one independent variable</a:t>
            </a:r>
            <a:r>
              <a:t> to predict the dependent variable. Perfect for understanding direct relationships.</a:t>
            </a:r>
          </a:p>
        </p:txBody>
      </p:sp>
      <p:sp>
        <p:nvSpPr>
          <p:cNvPr id="138" name="Text 4"/>
          <p:cNvSpPr txBox="1"/>
          <p:nvPr/>
        </p:nvSpPr>
        <p:spPr>
          <a:xfrm>
            <a:off x="1077038" y="4382572"/>
            <a:ext cx="3977036" cy="357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000"/>
              </a:lnSpc>
              <a:defRPr i="1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pPr>
            <a:r>
              <a:t>Example:</a:t>
            </a:r>
            <a:r>
              <a:rPr i="0"/>
              <a:t> Predicting weight from height</a:t>
            </a:r>
          </a:p>
        </p:txBody>
      </p:sp>
      <p:sp>
        <p:nvSpPr>
          <p:cNvPr id="139" name="Shape 5"/>
          <p:cNvSpPr/>
          <p:nvPr/>
        </p:nvSpPr>
        <p:spPr>
          <a:xfrm>
            <a:off x="7434857" y="2355056"/>
            <a:ext cx="6357819" cy="3032880"/>
          </a:xfrm>
          <a:prstGeom prst="roundRect">
            <a:avLst>
              <a:gd name="adj" fmla="val 1184"/>
            </a:avLst>
          </a:prstGeom>
          <a:solidFill>
            <a:srgbClr val="2F2B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Text 6"/>
          <p:cNvSpPr txBox="1"/>
          <p:nvPr/>
        </p:nvSpPr>
        <p:spPr>
          <a:xfrm>
            <a:off x="7674172" y="2594372"/>
            <a:ext cx="332061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Multiple Linear Regression</a:t>
            </a:r>
          </a:p>
        </p:txBody>
      </p:sp>
      <p:sp>
        <p:nvSpPr>
          <p:cNvPr id="141" name="Text 7"/>
          <p:cNvSpPr txBox="1"/>
          <p:nvPr/>
        </p:nvSpPr>
        <p:spPr>
          <a:xfrm>
            <a:off x="7674172" y="3089910"/>
            <a:ext cx="5879188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pPr>
            <a:r>
              <a:t>Employs </a:t>
            </a:r>
            <a:r>
              <a:rPr b="1"/>
              <a:t>two or more independent variables</a:t>
            </a:r>
            <a:r>
              <a:t> for more accurate predictions by capturing complex relationships.</a:t>
            </a:r>
          </a:p>
        </p:txBody>
      </p:sp>
      <p:sp>
        <p:nvSpPr>
          <p:cNvPr id="142" name="Text 8"/>
          <p:cNvSpPr txBox="1"/>
          <p:nvPr/>
        </p:nvSpPr>
        <p:spPr>
          <a:xfrm>
            <a:off x="7674172" y="4382572"/>
            <a:ext cx="5879188" cy="7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i="1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pPr>
            <a:r>
              <a:t>Example:</a:t>
            </a:r>
            <a:r>
              <a:rPr i="0"/>
              <a:t> Predicting salary from experience, education, and location</a:t>
            </a:r>
          </a:p>
        </p:txBody>
      </p:sp>
      <p:sp>
        <p:nvSpPr>
          <p:cNvPr id="143" name="Shape 9"/>
          <p:cNvSpPr/>
          <p:nvPr/>
        </p:nvSpPr>
        <p:spPr>
          <a:xfrm>
            <a:off x="837723" y="5657136"/>
            <a:ext cx="12954953" cy="1400176"/>
          </a:xfrm>
          <a:prstGeom prst="roundRect">
            <a:avLst>
              <a:gd name="adj" fmla="val 2564"/>
            </a:avLst>
          </a:prstGeom>
          <a:solidFill>
            <a:srgbClr val="4C010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4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039" y="5990630"/>
            <a:ext cx="299205" cy="239317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 10"/>
          <p:cNvSpPr txBox="1"/>
          <p:nvPr/>
        </p:nvSpPr>
        <p:spPr>
          <a:xfrm>
            <a:off x="1615558" y="5956220"/>
            <a:ext cx="11937804" cy="73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>
                <a:solidFill>
                  <a:srgbClr val="FFFF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pPr>
            <a:r>
              <a:t>The equation expands to: </a:t>
            </a:r>
            <a:r>
              <a:rPr b="1"/>
              <a:t>Y = B₀ + B₁X₁ + B₂X₂ + ... + BnXn</a:t>
            </a:r>
            <a:r>
              <a:t>, where each coefficient represents the impact of its corresponding variable on the prediction.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 0"/>
          <p:cNvSpPr txBox="1"/>
          <p:nvPr/>
        </p:nvSpPr>
        <p:spPr>
          <a:xfrm>
            <a:off x="726161" y="570548"/>
            <a:ext cx="7691678" cy="120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800"/>
              </a:lnSpc>
              <a:defRPr sz="38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The Mathematics Behind Linear Regression</a:t>
            </a:r>
          </a:p>
        </p:txBody>
      </p:sp>
      <p:sp>
        <p:nvSpPr>
          <p:cNvPr id="149" name="Text 1"/>
          <p:cNvSpPr txBox="1"/>
          <p:nvPr/>
        </p:nvSpPr>
        <p:spPr>
          <a:xfrm>
            <a:off x="726162" y="2102405"/>
            <a:ext cx="238721" cy="310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D9E1FF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</a:lstStyle>
          <a:p>
            <a:pPr/>
            <a:r>
              <a:t>01</a:t>
            </a:r>
          </a:p>
        </p:txBody>
      </p:sp>
      <p:pic>
        <p:nvPicPr>
          <p:cNvPr id="15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162" y="2432089"/>
            <a:ext cx="3742135" cy="2286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ext 2"/>
          <p:cNvSpPr txBox="1"/>
          <p:nvPr/>
        </p:nvSpPr>
        <p:spPr>
          <a:xfrm>
            <a:off x="726162" y="2581512"/>
            <a:ext cx="2185579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Define the Objective</a:t>
            </a:r>
          </a:p>
        </p:txBody>
      </p:sp>
      <p:sp>
        <p:nvSpPr>
          <p:cNvPr id="152" name="Text 3"/>
          <p:cNvSpPr txBox="1"/>
          <p:nvPr/>
        </p:nvSpPr>
        <p:spPr>
          <a:xfrm>
            <a:off x="726162" y="3010972"/>
            <a:ext cx="3742135" cy="1301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Find the best-fit line that minimises the sum of squared differences between actual and predicted values (Residual Sum of Squares).</a:t>
            </a:r>
          </a:p>
        </p:txBody>
      </p:sp>
      <p:sp>
        <p:nvSpPr>
          <p:cNvPr id="153" name="Text 4"/>
          <p:cNvSpPr txBox="1"/>
          <p:nvPr/>
        </p:nvSpPr>
        <p:spPr>
          <a:xfrm>
            <a:off x="4675702" y="2102405"/>
            <a:ext cx="238722" cy="310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D9E1FF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</a:lstStyle>
          <a:p>
            <a:pPr/>
            <a:r>
              <a:t>02</a:t>
            </a:r>
          </a:p>
        </p:txBody>
      </p:sp>
      <p:pic>
        <p:nvPicPr>
          <p:cNvPr id="154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5702" y="2432089"/>
            <a:ext cx="3742135" cy="2286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 5"/>
          <p:cNvSpPr txBox="1"/>
          <p:nvPr/>
        </p:nvSpPr>
        <p:spPr>
          <a:xfrm>
            <a:off x="4675702" y="2581512"/>
            <a:ext cx="2342165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Calculate Coefficients</a:t>
            </a:r>
          </a:p>
        </p:txBody>
      </p:sp>
      <p:sp>
        <p:nvSpPr>
          <p:cNvPr id="156" name="Text 6"/>
          <p:cNvSpPr txBox="1"/>
          <p:nvPr/>
        </p:nvSpPr>
        <p:spPr>
          <a:xfrm>
            <a:off x="4675702" y="3010972"/>
            <a:ext cx="3742135" cy="1301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B₀ (intercept) represents the baseline value, whilst B₁, B₂, etc. (slopes) show how much each variable influences the outcome.</a:t>
            </a:r>
          </a:p>
        </p:txBody>
      </p:sp>
      <p:sp>
        <p:nvSpPr>
          <p:cNvPr id="157" name="Text 7"/>
          <p:cNvSpPr txBox="1"/>
          <p:nvPr/>
        </p:nvSpPr>
        <p:spPr>
          <a:xfrm>
            <a:off x="726162" y="4701778"/>
            <a:ext cx="238721" cy="31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D9E1FF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</a:lstStyle>
          <a:p>
            <a:pPr/>
            <a:r>
              <a:t>03</a:t>
            </a:r>
          </a:p>
        </p:txBody>
      </p:sp>
      <p:pic>
        <p:nvPicPr>
          <p:cNvPr id="158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6162" y="5010744"/>
            <a:ext cx="7691677" cy="2286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 8"/>
          <p:cNvSpPr txBox="1"/>
          <p:nvPr/>
        </p:nvSpPr>
        <p:spPr>
          <a:xfrm>
            <a:off x="726162" y="5180886"/>
            <a:ext cx="1890434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Optimise the Line</a:t>
            </a:r>
          </a:p>
        </p:txBody>
      </p:sp>
      <p:sp>
        <p:nvSpPr>
          <p:cNvPr id="160" name="Text 9"/>
          <p:cNvSpPr txBox="1"/>
          <p:nvPr/>
        </p:nvSpPr>
        <p:spPr>
          <a:xfrm>
            <a:off x="726161" y="5610343"/>
            <a:ext cx="7691678" cy="64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Use gradient descent or normal equation methods to iteratively adjust coefficients until the error is minimised.</a:t>
            </a:r>
          </a:p>
        </p:txBody>
      </p:sp>
      <p:sp>
        <p:nvSpPr>
          <p:cNvPr id="161" name="Text 10"/>
          <p:cNvSpPr txBox="1"/>
          <p:nvPr/>
        </p:nvSpPr>
        <p:spPr>
          <a:xfrm>
            <a:off x="726161" y="6663214"/>
            <a:ext cx="7691678" cy="641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The visual representation shows a scatter plot with data points and the regression line cutting through them, minimising the vertical distances from points to the line.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 0"/>
          <p:cNvSpPr txBox="1"/>
          <p:nvPr/>
        </p:nvSpPr>
        <p:spPr>
          <a:xfrm>
            <a:off x="684966" y="539709"/>
            <a:ext cx="7814123" cy="56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500"/>
              </a:lnSpc>
              <a:defRPr sz="36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Key Assumptions &amp; Evaluation Metrics</a:t>
            </a:r>
          </a:p>
        </p:txBody>
      </p:sp>
      <p:sp>
        <p:nvSpPr>
          <p:cNvPr id="164" name="Text 1"/>
          <p:cNvSpPr txBox="1"/>
          <p:nvPr/>
        </p:nvSpPr>
        <p:spPr>
          <a:xfrm>
            <a:off x="684966" y="1604485"/>
            <a:ext cx="2413913" cy="33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Critical Assumptions</a:t>
            </a:r>
          </a:p>
        </p:txBody>
      </p:sp>
      <p:pic>
        <p:nvPicPr>
          <p:cNvPr id="16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967" y="2274034"/>
            <a:ext cx="97751" cy="9775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 2"/>
          <p:cNvSpPr txBox="1"/>
          <p:nvPr/>
        </p:nvSpPr>
        <p:spPr>
          <a:xfrm>
            <a:off x="978336" y="2170033"/>
            <a:ext cx="876760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Linearity</a:t>
            </a:r>
          </a:p>
        </p:txBody>
      </p:sp>
      <p:sp>
        <p:nvSpPr>
          <p:cNvPr id="167" name="Text 3"/>
          <p:cNvSpPr txBox="1"/>
          <p:nvPr/>
        </p:nvSpPr>
        <p:spPr>
          <a:xfrm>
            <a:off x="978336" y="2653426"/>
            <a:ext cx="6785017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A linear relationship must exist between independent and dependent variables.</a:t>
            </a:r>
          </a:p>
        </p:txBody>
      </p:sp>
      <p:pic>
        <p:nvPicPr>
          <p:cNvPr id="168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967" y="3775054"/>
            <a:ext cx="97751" cy="9775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 4"/>
          <p:cNvSpPr txBox="1"/>
          <p:nvPr/>
        </p:nvSpPr>
        <p:spPr>
          <a:xfrm>
            <a:off x="978336" y="3671053"/>
            <a:ext cx="2401839" cy="27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Independence of Errors</a:t>
            </a:r>
          </a:p>
        </p:txBody>
      </p:sp>
      <p:sp>
        <p:nvSpPr>
          <p:cNvPr id="170" name="Text 5"/>
          <p:cNvSpPr txBox="1"/>
          <p:nvPr/>
        </p:nvSpPr>
        <p:spPr>
          <a:xfrm>
            <a:off x="978336" y="4154447"/>
            <a:ext cx="6785017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Residuals (errors) should be independent of each other with no autocorrelation.</a:t>
            </a:r>
          </a:p>
        </p:txBody>
      </p:sp>
      <p:pic>
        <p:nvPicPr>
          <p:cNvPr id="171" name="Image 2" descr="Imag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967" y="5276076"/>
            <a:ext cx="97751" cy="97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 6"/>
          <p:cNvSpPr txBox="1"/>
          <p:nvPr/>
        </p:nvSpPr>
        <p:spPr>
          <a:xfrm>
            <a:off x="978336" y="5172075"/>
            <a:ext cx="1803997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Homoscedasticity</a:t>
            </a:r>
          </a:p>
        </p:txBody>
      </p:sp>
      <p:sp>
        <p:nvSpPr>
          <p:cNvPr id="173" name="Text 7"/>
          <p:cNvSpPr txBox="1"/>
          <p:nvPr/>
        </p:nvSpPr>
        <p:spPr>
          <a:xfrm>
            <a:off x="978336" y="5655469"/>
            <a:ext cx="5889552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Constant variance of errors across all levels of independent variables.</a:t>
            </a:r>
          </a:p>
        </p:txBody>
      </p:sp>
      <p:pic>
        <p:nvPicPr>
          <p:cNvPr id="174" name="Image 3" descr="Imag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967" y="6463962"/>
            <a:ext cx="97751" cy="97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 8"/>
          <p:cNvSpPr txBox="1"/>
          <p:nvPr/>
        </p:nvSpPr>
        <p:spPr>
          <a:xfrm>
            <a:off x="978336" y="6359962"/>
            <a:ext cx="1931022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No Multicollinearity</a:t>
            </a:r>
          </a:p>
        </p:txBody>
      </p:sp>
      <p:sp>
        <p:nvSpPr>
          <p:cNvPr id="176" name="Text 9"/>
          <p:cNvSpPr txBox="1"/>
          <p:nvPr/>
        </p:nvSpPr>
        <p:spPr>
          <a:xfrm>
            <a:off x="978336" y="6843355"/>
            <a:ext cx="6785017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Independent variables should not be highly correlated with each other in multiple regression.</a:t>
            </a:r>
          </a:p>
        </p:txBody>
      </p:sp>
      <p:sp>
        <p:nvSpPr>
          <p:cNvPr id="177" name="Text 10"/>
          <p:cNvSpPr txBox="1"/>
          <p:nvPr/>
        </p:nvSpPr>
        <p:spPr>
          <a:xfrm>
            <a:off x="8248412" y="1604485"/>
            <a:ext cx="2058659" cy="33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Model Evaluation</a:t>
            </a:r>
          </a:p>
        </p:txBody>
      </p:sp>
      <p:sp>
        <p:nvSpPr>
          <p:cNvPr id="178" name="Text 11"/>
          <p:cNvSpPr txBox="1"/>
          <p:nvPr/>
        </p:nvSpPr>
        <p:spPr>
          <a:xfrm>
            <a:off x="9272035" y="2267783"/>
            <a:ext cx="682738" cy="65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000"/>
              </a:lnSpc>
              <a:defRPr sz="50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R²</a:t>
            </a:r>
          </a:p>
        </p:txBody>
      </p:sp>
      <p:sp>
        <p:nvSpPr>
          <p:cNvPr id="179" name="Text 12"/>
          <p:cNvSpPr txBox="1"/>
          <p:nvPr/>
        </p:nvSpPr>
        <p:spPr>
          <a:xfrm>
            <a:off x="8248412" y="3158014"/>
            <a:ext cx="2729984" cy="555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200"/>
              </a:lnSpc>
              <a:defRPr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Coefficient of Determination</a:t>
            </a:r>
          </a:p>
        </p:txBody>
      </p:sp>
      <p:sp>
        <p:nvSpPr>
          <p:cNvPr id="180" name="Text 13"/>
          <p:cNvSpPr txBox="1"/>
          <p:nvPr/>
        </p:nvSpPr>
        <p:spPr>
          <a:xfrm>
            <a:off x="8248412" y="3929181"/>
            <a:ext cx="2729984" cy="897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Measures how well the model fits the data (0 to 1, higher is better).</a:t>
            </a:r>
          </a:p>
        </p:txBody>
      </p:sp>
      <p:sp>
        <p:nvSpPr>
          <p:cNvPr id="181" name="Text 14"/>
          <p:cNvSpPr txBox="1"/>
          <p:nvPr/>
        </p:nvSpPr>
        <p:spPr>
          <a:xfrm>
            <a:off x="11664283" y="2267783"/>
            <a:ext cx="1847318" cy="65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000"/>
              </a:lnSpc>
              <a:defRPr sz="50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RMSE</a:t>
            </a:r>
          </a:p>
        </p:txBody>
      </p:sp>
      <p:sp>
        <p:nvSpPr>
          <p:cNvPr id="182" name="Text 15"/>
          <p:cNvSpPr txBox="1"/>
          <p:nvPr/>
        </p:nvSpPr>
        <p:spPr>
          <a:xfrm>
            <a:off x="11272774" y="3158014"/>
            <a:ext cx="2630216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200"/>
              </a:lnSpc>
              <a:defRPr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Root Mean Squared Error</a:t>
            </a:r>
          </a:p>
        </p:txBody>
      </p:sp>
      <p:sp>
        <p:nvSpPr>
          <p:cNvPr id="183" name="Text 16"/>
          <p:cNvSpPr txBox="1"/>
          <p:nvPr/>
        </p:nvSpPr>
        <p:spPr>
          <a:xfrm>
            <a:off x="11222949" y="3641407"/>
            <a:ext cx="2729985" cy="897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Average prediction error magnitude in the same units as the target variable.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 0"/>
          <p:cNvSpPr txBox="1"/>
          <p:nvPr/>
        </p:nvSpPr>
        <p:spPr>
          <a:xfrm>
            <a:off x="5985986" y="665321"/>
            <a:ext cx="6234907" cy="411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Implementing Linear Regression in Python</a:t>
            </a:r>
          </a:p>
        </p:txBody>
      </p:sp>
      <p:pic>
        <p:nvPicPr>
          <p:cNvPr id="18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5986" y="1299210"/>
            <a:ext cx="713662" cy="85641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 1"/>
          <p:cNvSpPr txBox="1"/>
          <p:nvPr/>
        </p:nvSpPr>
        <p:spPr>
          <a:xfrm>
            <a:off x="6842283" y="1441846"/>
            <a:ext cx="1875397" cy="2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3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Import Essential Libraries</a:t>
            </a:r>
          </a:p>
        </p:txBody>
      </p:sp>
      <p:sp>
        <p:nvSpPr>
          <p:cNvPr id="189" name="Text 2"/>
          <p:cNvSpPr txBox="1"/>
          <p:nvPr/>
        </p:nvSpPr>
        <p:spPr>
          <a:xfrm>
            <a:off x="6842283" y="1737360"/>
            <a:ext cx="6103771" cy="204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sz="11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Load NumPy for numerical operations and scikit-learn's LinearRegression class for model building.</a:t>
            </a:r>
          </a:p>
        </p:txBody>
      </p:sp>
      <p:pic>
        <p:nvPicPr>
          <p:cNvPr id="190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5986" y="2155626"/>
            <a:ext cx="713662" cy="1037512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 3"/>
          <p:cNvSpPr txBox="1"/>
          <p:nvPr/>
        </p:nvSpPr>
        <p:spPr>
          <a:xfrm>
            <a:off x="6842283" y="2298263"/>
            <a:ext cx="1371229" cy="200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3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Prepare Your Data</a:t>
            </a:r>
          </a:p>
        </p:txBody>
      </p:sp>
      <p:sp>
        <p:nvSpPr>
          <p:cNvPr id="192" name="Text 4"/>
          <p:cNvSpPr txBox="1"/>
          <p:nvPr/>
        </p:nvSpPr>
        <p:spPr>
          <a:xfrm>
            <a:off x="6842283" y="2593776"/>
            <a:ext cx="7288532" cy="420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700"/>
              </a:lnSpc>
              <a:defRPr sz="11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Organise features into matrix X (independent variables) and target into vector Y (dependent variable). Split into training and testing sets.</a:t>
            </a:r>
          </a:p>
        </p:txBody>
      </p:sp>
      <p:pic>
        <p:nvPicPr>
          <p:cNvPr id="193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85986" y="3193137"/>
            <a:ext cx="713662" cy="85641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ext 5"/>
          <p:cNvSpPr txBox="1"/>
          <p:nvPr/>
        </p:nvSpPr>
        <p:spPr>
          <a:xfrm>
            <a:off x="6842283" y="3335773"/>
            <a:ext cx="1848230" cy="20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3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Create &amp; Train the Model</a:t>
            </a:r>
          </a:p>
        </p:txBody>
      </p:sp>
      <p:sp>
        <p:nvSpPr>
          <p:cNvPr id="195" name="Text 6"/>
          <p:cNvSpPr txBox="1"/>
          <p:nvPr/>
        </p:nvSpPr>
        <p:spPr>
          <a:xfrm>
            <a:off x="6842283" y="3631286"/>
            <a:ext cx="6152748" cy="2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defRPr sz="11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pPr>
            <a:r>
              <a:t>Instantiate the LinearRegression object and train it using the </a:t>
            </a:r>
            <a:r>
              <a:rPr b="1"/>
              <a:t>.fit(X, Y)</a:t>
            </a:r>
            <a:r>
              <a:t> method on your training data.</a:t>
            </a:r>
          </a:p>
        </p:txBody>
      </p:sp>
      <p:pic>
        <p:nvPicPr>
          <p:cNvPr id="196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85986" y="4049553"/>
            <a:ext cx="713662" cy="85641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 7"/>
          <p:cNvSpPr txBox="1"/>
          <p:nvPr/>
        </p:nvSpPr>
        <p:spPr>
          <a:xfrm>
            <a:off x="6842283" y="4192191"/>
            <a:ext cx="1279006" cy="200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3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Make Predictions</a:t>
            </a:r>
          </a:p>
        </p:txBody>
      </p:sp>
      <p:sp>
        <p:nvSpPr>
          <p:cNvPr id="198" name="Text 8"/>
          <p:cNvSpPr txBox="1"/>
          <p:nvPr/>
        </p:nvSpPr>
        <p:spPr>
          <a:xfrm>
            <a:off x="6842283" y="4487703"/>
            <a:ext cx="6147223" cy="2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defRPr sz="11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pPr>
            <a:r>
              <a:t>Use </a:t>
            </a:r>
            <a:r>
              <a:rPr b="1"/>
              <a:t>.predict(new_X)</a:t>
            </a:r>
            <a:r>
              <a:t> to generate predictions on new or test data and evaluate model performance.</a:t>
            </a:r>
          </a:p>
        </p:txBody>
      </p:sp>
      <p:sp>
        <p:nvSpPr>
          <p:cNvPr id="199" name="Shape 9"/>
          <p:cNvSpPr/>
          <p:nvPr/>
        </p:nvSpPr>
        <p:spPr>
          <a:xfrm>
            <a:off x="5985986" y="5066467"/>
            <a:ext cx="8144828" cy="2497694"/>
          </a:xfrm>
          <a:prstGeom prst="roundRect">
            <a:avLst>
              <a:gd name="adj" fmla="val 857"/>
            </a:avLst>
          </a:prstGeom>
          <a:solidFill>
            <a:srgbClr val="1D194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0" name="Shape 10"/>
          <p:cNvSpPr/>
          <p:nvPr/>
        </p:nvSpPr>
        <p:spPr>
          <a:xfrm>
            <a:off x="5978962" y="5066467"/>
            <a:ext cx="8158878" cy="2497694"/>
          </a:xfrm>
          <a:prstGeom prst="roundRect">
            <a:avLst>
              <a:gd name="adj" fmla="val 857"/>
            </a:avLst>
          </a:prstGeom>
          <a:solidFill>
            <a:srgbClr val="1D194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1" name="Text 11"/>
          <p:cNvSpPr txBox="1"/>
          <p:nvPr/>
        </p:nvSpPr>
        <p:spPr>
          <a:xfrm>
            <a:off x="6121598" y="5173503"/>
            <a:ext cx="7873604" cy="63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700"/>
              </a:lnSpc>
              <a:defRPr sz="1100">
                <a:solidFill>
                  <a:srgbClr val="D9E1FF"/>
                </a:solidFill>
                <a:latin typeface="Consolas Light"/>
                <a:ea typeface="Consolas Light"/>
                <a:cs typeface="Consolas Light"/>
                <a:sym typeface="Consolas Light"/>
              </a:defRPr>
            </a:lvl1pPr>
          </a:lstStyle>
          <a:p>
            <a:pPr/>
            <a:r>
              <a:t>from sklearn.linear_model import LinearRegressionimport numpy as np# Create and train modelmodel = LinearRegression()model.fit(X_train, y_train)# Make predictionspredictions = model.predict(X_test)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 0"/>
          <p:cNvSpPr txBox="1"/>
          <p:nvPr/>
        </p:nvSpPr>
        <p:spPr>
          <a:xfrm>
            <a:off x="675322" y="566976"/>
            <a:ext cx="7201534" cy="54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Real Example: Predicting Car Prices</a:t>
            </a:r>
          </a:p>
        </p:txBody>
      </p:sp>
      <p:sp>
        <p:nvSpPr>
          <p:cNvPr id="205" name="Text 1"/>
          <p:cNvSpPr txBox="1"/>
          <p:nvPr/>
        </p:nvSpPr>
        <p:spPr>
          <a:xfrm>
            <a:off x="675323" y="1616749"/>
            <a:ext cx="1732447" cy="325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Input Features</a:t>
            </a:r>
          </a:p>
        </p:txBody>
      </p:sp>
      <p:sp>
        <p:nvSpPr>
          <p:cNvPr id="206" name="Shape 2"/>
          <p:cNvSpPr/>
          <p:nvPr/>
        </p:nvSpPr>
        <p:spPr>
          <a:xfrm>
            <a:off x="675323" y="2174319"/>
            <a:ext cx="2834878" cy="1525548"/>
          </a:xfrm>
          <a:prstGeom prst="roundRect">
            <a:avLst>
              <a:gd name="adj" fmla="val 7193"/>
            </a:avLst>
          </a:prstGeom>
          <a:solidFill>
            <a:srgbClr val="100C35"/>
          </a:solidFill>
          <a:ln w="22860">
            <a:solidFill>
              <a:srgbClr val="48446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462" y="2174319"/>
            <a:ext cx="91441" cy="1525548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Text 3"/>
          <p:cNvSpPr txBox="1"/>
          <p:nvPr/>
        </p:nvSpPr>
        <p:spPr>
          <a:xfrm>
            <a:off x="959643" y="2390061"/>
            <a:ext cx="1260346" cy="27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Mileage (km)</a:t>
            </a:r>
          </a:p>
        </p:txBody>
      </p:sp>
      <p:sp>
        <p:nvSpPr>
          <p:cNvPr id="209" name="Text 4"/>
          <p:cNvSpPr txBox="1"/>
          <p:nvPr/>
        </p:nvSpPr>
        <p:spPr>
          <a:xfrm>
            <a:off x="959644" y="2866668"/>
            <a:ext cx="2334817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Higher mileage typically reduces car value</a:t>
            </a:r>
          </a:p>
        </p:txBody>
      </p:sp>
      <p:sp>
        <p:nvSpPr>
          <p:cNvPr id="210" name="Shape 5"/>
          <p:cNvSpPr/>
          <p:nvPr/>
        </p:nvSpPr>
        <p:spPr>
          <a:xfrm>
            <a:off x="675323" y="3892748"/>
            <a:ext cx="2834878" cy="1525549"/>
          </a:xfrm>
          <a:prstGeom prst="roundRect">
            <a:avLst>
              <a:gd name="adj" fmla="val 7193"/>
            </a:avLst>
          </a:prstGeom>
          <a:solidFill>
            <a:srgbClr val="100C35"/>
          </a:solidFill>
          <a:ln w="22860">
            <a:solidFill>
              <a:srgbClr val="48446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11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462" y="3892748"/>
            <a:ext cx="91441" cy="1525549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 6"/>
          <p:cNvSpPr txBox="1"/>
          <p:nvPr/>
        </p:nvSpPr>
        <p:spPr>
          <a:xfrm>
            <a:off x="959643" y="4108489"/>
            <a:ext cx="1128571" cy="27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Age (years)</a:t>
            </a:r>
          </a:p>
        </p:txBody>
      </p:sp>
      <p:sp>
        <p:nvSpPr>
          <p:cNvPr id="213" name="Text 7"/>
          <p:cNvSpPr txBox="1"/>
          <p:nvPr/>
        </p:nvSpPr>
        <p:spPr>
          <a:xfrm>
            <a:off x="959644" y="4585096"/>
            <a:ext cx="2334817" cy="592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Older vehicles depreciate in price</a:t>
            </a:r>
          </a:p>
        </p:txBody>
      </p:sp>
      <p:sp>
        <p:nvSpPr>
          <p:cNvPr id="214" name="Shape 8"/>
          <p:cNvSpPr/>
          <p:nvPr/>
        </p:nvSpPr>
        <p:spPr>
          <a:xfrm>
            <a:off x="675323" y="5611176"/>
            <a:ext cx="2834878" cy="1834278"/>
          </a:xfrm>
          <a:prstGeom prst="roundRect">
            <a:avLst>
              <a:gd name="adj" fmla="val 5982"/>
            </a:avLst>
          </a:prstGeom>
          <a:solidFill>
            <a:srgbClr val="100C35"/>
          </a:solidFill>
          <a:ln w="22860">
            <a:solidFill>
              <a:srgbClr val="48446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15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2462" y="5611176"/>
            <a:ext cx="91441" cy="183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ext 9"/>
          <p:cNvSpPr txBox="1"/>
          <p:nvPr/>
        </p:nvSpPr>
        <p:spPr>
          <a:xfrm>
            <a:off x="959643" y="5826919"/>
            <a:ext cx="1584618" cy="27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Engine Size (cc)</a:t>
            </a:r>
          </a:p>
        </p:txBody>
      </p:sp>
      <p:sp>
        <p:nvSpPr>
          <p:cNvPr id="217" name="Text 10"/>
          <p:cNvSpPr txBox="1"/>
          <p:nvPr/>
        </p:nvSpPr>
        <p:spPr>
          <a:xfrm>
            <a:off x="959644" y="6303526"/>
            <a:ext cx="2334817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Larger engines often command premium prices</a:t>
            </a:r>
          </a:p>
        </p:txBody>
      </p:sp>
      <p:sp>
        <p:nvSpPr>
          <p:cNvPr id="218" name="Text 11"/>
          <p:cNvSpPr txBox="1"/>
          <p:nvPr/>
        </p:nvSpPr>
        <p:spPr>
          <a:xfrm>
            <a:off x="3988594" y="1616749"/>
            <a:ext cx="1732317" cy="325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Model Insights</a:t>
            </a:r>
          </a:p>
        </p:txBody>
      </p:sp>
      <p:sp>
        <p:nvSpPr>
          <p:cNvPr id="219" name="Text 12"/>
          <p:cNvSpPr txBox="1"/>
          <p:nvPr/>
        </p:nvSpPr>
        <p:spPr>
          <a:xfrm>
            <a:off x="3988594" y="2150149"/>
            <a:ext cx="4487705" cy="897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After training on historical car sales data, the model learns specific coefficients that quantify how each feature impacts the final price prediction.</a:t>
            </a:r>
          </a:p>
        </p:txBody>
      </p:sp>
      <p:sp>
        <p:nvSpPr>
          <p:cNvPr id="220" name="Text 13"/>
          <p:cNvSpPr txBox="1"/>
          <p:nvPr/>
        </p:nvSpPr>
        <p:spPr>
          <a:xfrm>
            <a:off x="3988594" y="3558659"/>
            <a:ext cx="4487705" cy="12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For instance, the model might reveal that each additional year of age reduces the price by ₹45,000, whilst every 10,000 km of mileage decreases value by ₹12,000.</a:t>
            </a:r>
          </a:p>
        </p:txBody>
      </p:sp>
      <p:sp>
        <p:nvSpPr>
          <p:cNvPr id="221" name="Text 14"/>
          <p:cNvSpPr txBox="1"/>
          <p:nvPr/>
        </p:nvSpPr>
        <p:spPr>
          <a:xfrm>
            <a:off x="3988594" y="4967168"/>
            <a:ext cx="4487705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These insights help both buyers and sellers make informed decisions in the automotive market.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 0"/>
          <p:cNvSpPr txBox="1"/>
          <p:nvPr/>
        </p:nvSpPr>
        <p:spPr>
          <a:xfrm>
            <a:off x="837723" y="1623893"/>
            <a:ext cx="8919122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Challenges &amp; Advanced Techniques</a:t>
            </a:r>
          </a:p>
        </p:txBody>
      </p:sp>
      <p:sp>
        <p:nvSpPr>
          <p:cNvPr id="224" name="Text 1"/>
          <p:cNvSpPr txBox="1"/>
          <p:nvPr/>
        </p:nvSpPr>
        <p:spPr>
          <a:xfrm>
            <a:off x="837723" y="3045976"/>
            <a:ext cx="3014306" cy="68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Overfitting &amp; Underfitting</a:t>
            </a:r>
          </a:p>
        </p:txBody>
      </p:sp>
      <p:sp>
        <p:nvSpPr>
          <p:cNvPr id="225" name="Text 2"/>
          <p:cNvSpPr txBox="1"/>
          <p:nvPr/>
        </p:nvSpPr>
        <p:spPr>
          <a:xfrm>
            <a:off x="837723" y="3893463"/>
            <a:ext cx="3014306" cy="2262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Balance model complexity to avoid memorising training data (overfitting) or being too simplistic (underfitting). Use cross-validation for optimal performance.</a:t>
            </a:r>
          </a:p>
        </p:txBody>
      </p:sp>
      <p:sp>
        <p:nvSpPr>
          <p:cNvPr id="226" name="Text 3"/>
          <p:cNvSpPr txBox="1"/>
          <p:nvPr/>
        </p:nvSpPr>
        <p:spPr>
          <a:xfrm>
            <a:off x="4151233" y="3045976"/>
            <a:ext cx="280765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Multicollinearity Issues</a:t>
            </a:r>
          </a:p>
        </p:txBody>
      </p:sp>
      <p:sp>
        <p:nvSpPr>
          <p:cNvPr id="227" name="Text 4"/>
          <p:cNvSpPr txBox="1"/>
          <p:nvPr/>
        </p:nvSpPr>
        <p:spPr>
          <a:xfrm>
            <a:off x="4151233" y="3541514"/>
            <a:ext cx="3014306" cy="2643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When independent variables are highly correlated, coefficient estimates become unstable and unreliable. Use VIF scores or correlation matrices to detect and address this.</a:t>
            </a:r>
          </a:p>
        </p:txBody>
      </p:sp>
      <p:sp>
        <p:nvSpPr>
          <p:cNvPr id="228" name="Text 5"/>
          <p:cNvSpPr txBox="1"/>
          <p:nvPr/>
        </p:nvSpPr>
        <p:spPr>
          <a:xfrm>
            <a:off x="7464742" y="3045976"/>
            <a:ext cx="294803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Regularisation Methods</a:t>
            </a:r>
          </a:p>
        </p:txBody>
      </p:sp>
      <p:sp>
        <p:nvSpPr>
          <p:cNvPr id="229" name="Text 6"/>
          <p:cNvSpPr txBox="1"/>
          <p:nvPr/>
        </p:nvSpPr>
        <p:spPr>
          <a:xfrm>
            <a:off x="7464742" y="3541514"/>
            <a:ext cx="3014306" cy="1881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b="1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pPr>
            <a:r>
              <a:t>Ridge (L2)</a:t>
            </a:r>
            <a:r>
              <a:rPr b="0"/>
              <a:t> and </a:t>
            </a:r>
            <a:r>
              <a:t>Lasso (L1)</a:t>
            </a:r>
            <a:r>
              <a:rPr b="0"/>
              <a:t> regression add penalty terms to prevent overfitting and improve model generalisation on unseen data.</a:t>
            </a:r>
          </a:p>
        </p:txBody>
      </p:sp>
      <p:sp>
        <p:nvSpPr>
          <p:cNvPr id="230" name="Text 7"/>
          <p:cNvSpPr txBox="1"/>
          <p:nvPr/>
        </p:nvSpPr>
        <p:spPr>
          <a:xfrm>
            <a:off x="10778252" y="3045976"/>
            <a:ext cx="279292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Beyond Linear Models</a:t>
            </a:r>
          </a:p>
        </p:txBody>
      </p:sp>
      <p:sp>
        <p:nvSpPr>
          <p:cNvPr id="231" name="Text 8"/>
          <p:cNvSpPr txBox="1"/>
          <p:nvPr/>
        </p:nvSpPr>
        <p:spPr>
          <a:xfrm>
            <a:off x="10778252" y="3541514"/>
            <a:ext cx="3014425" cy="1881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When relationships are non-linear, consider polynomial regression, decision trees, or other algorithms that capture complex patterns in the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 0"/>
          <p:cNvSpPr txBox="1"/>
          <p:nvPr/>
        </p:nvSpPr>
        <p:spPr>
          <a:xfrm>
            <a:off x="6019443" y="420648"/>
            <a:ext cx="5027043" cy="43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8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Real-World Applications in India</a:t>
            </a:r>
          </a:p>
        </p:txBody>
      </p:sp>
      <p:pic>
        <p:nvPicPr>
          <p:cNvPr id="23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443" y="1096922"/>
            <a:ext cx="456844" cy="45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ext 1"/>
          <p:cNvSpPr txBox="1"/>
          <p:nvPr/>
        </p:nvSpPr>
        <p:spPr>
          <a:xfrm>
            <a:off x="6019443" y="1744028"/>
            <a:ext cx="1890192" cy="21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sz="14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Stock Price Forecasting</a:t>
            </a:r>
          </a:p>
        </p:txBody>
      </p:sp>
      <p:sp>
        <p:nvSpPr>
          <p:cNvPr id="237" name="Text 2"/>
          <p:cNvSpPr txBox="1"/>
          <p:nvPr/>
        </p:nvSpPr>
        <p:spPr>
          <a:xfrm>
            <a:off x="6019443" y="2059304"/>
            <a:ext cx="8077914" cy="466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900"/>
              </a:lnSpc>
              <a:defRPr sz="11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Financial analysts use linear regression to predict stock prices based on historical trends, trading volumes, and market indicators on NSE and BSE.</a:t>
            </a:r>
          </a:p>
        </p:txBody>
      </p:sp>
      <p:pic>
        <p:nvPicPr>
          <p:cNvPr id="238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443" y="2851070"/>
            <a:ext cx="456844" cy="45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ext 3"/>
          <p:cNvSpPr txBox="1"/>
          <p:nvPr/>
        </p:nvSpPr>
        <p:spPr>
          <a:xfrm>
            <a:off x="6019443" y="3498174"/>
            <a:ext cx="2048458" cy="21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sz="14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Medical Insurance Pricing</a:t>
            </a:r>
          </a:p>
        </p:txBody>
      </p:sp>
      <p:sp>
        <p:nvSpPr>
          <p:cNvPr id="240" name="Text 4"/>
          <p:cNvSpPr txBox="1"/>
          <p:nvPr/>
        </p:nvSpPr>
        <p:spPr>
          <a:xfrm>
            <a:off x="6019443" y="3813452"/>
            <a:ext cx="8077914" cy="466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900"/>
              </a:lnSpc>
              <a:defRPr sz="11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Insurance companies calculate premiums by analysing age, medical history, lifestyle factors, and geographical location to assess risk accurately.</a:t>
            </a:r>
          </a:p>
        </p:txBody>
      </p:sp>
      <p:pic>
        <p:nvPicPr>
          <p:cNvPr id="241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443" y="4605218"/>
            <a:ext cx="456844" cy="45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Text 5"/>
          <p:cNvSpPr txBox="1"/>
          <p:nvPr/>
        </p:nvSpPr>
        <p:spPr>
          <a:xfrm>
            <a:off x="6019443" y="5252322"/>
            <a:ext cx="2167050" cy="21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sz="14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Retail Demand Forecasting</a:t>
            </a:r>
          </a:p>
        </p:txBody>
      </p:sp>
      <p:sp>
        <p:nvSpPr>
          <p:cNvPr id="243" name="Text 6"/>
          <p:cNvSpPr txBox="1"/>
          <p:nvPr/>
        </p:nvSpPr>
        <p:spPr>
          <a:xfrm>
            <a:off x="6019443" y="5567600"/>
            <a:ext cx="8077914" cy="466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900"/>
              </a:lnSpc>
              <a:defRPr sz="11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E-commerce platforms and retailers predict product demand during festivals, seasons, and sales events to optimise inventory management.</a:t>
            </a:r>
          </a:p>
        </p:txBody>
      </p:sp>
      <p:pic>
        <p:nvPicPr>
          <p:cNvPr id="244" name="Image 4" descr="Imag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443" y="6359366"/>
            <a:ext cx="456844" cy="45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Text 7"/>
          <p:cNvSpPr txBox="1"/>
          <p:nvPr/>
        </p:nvSpPr>
        <p:spPr>
          <a:xfrm>
            <a:off x="6019443" y="7006470"/>
            <a:ext cx="1850951" cy="21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sz="1400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defRPr>
            </a:lvl1pPr>
          </a:lstStyle>
          <a:p>
            <a:pPr/>
            <a:r>
              <a:t>Environmental Analysis</a:t>
            </a:r>
          </a:p>
        </p:txBody>
      </p:sp>
      <p:sp>
        <p:nvSpPr>
          <p:cNvPr id="246" name="Text 8"/>
          <p:cNvSpPr txBox="1"/>
          <p:nvPr/>
        </p:nvSpPr>
        <p:spPr>
          <a:xfrm>
            <a:off x="6019443" y="7321747"/>
            <a:ext cx="8077914" cy="466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900"/>
              </a:lnSpc>
              <a:defRPr sz="1100">
                <a:solidFill>
                  <a:srgbClr val="D9E1FF"/>
                </a:solidFill>
                <a:latin typeface="Martel Sans Light"/>
                <a:ea typeface="Martel Sans Light"/>
                <a:cs typeface="Martel Sans Light"/>
                <a:sym typeface="Martel Sans Light"/>
              </a:defRPr>
            </a:lvl1pPr>
          </a:lstStyle>
          <a:p>
            <a:pPr/>
            <a:r>
              <a:t>Researchers model pollution levels and temperature trends in cities like Delhi and Mumbai to inform policy decisions and public health measures.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